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</p:sldMasterIdLst>
  <p:notesMasterIdLst>
    <p:notesMasterId r:id="rId25"/>
  </p:notesMasterIdLst>
  <p:sldIdLst>
    <p:sldId id="256" r:id="rId10"/>
    <p:sldId id="257" r:id="rId11"/>
    <p:sldId id="278" r:id="rId12"/>
    <p:sldId id="259" r:id="rId13"/>
    <p:sldId id="260" r:id="rId14"/>
    <p:sldId id="261" r:id="rId15"/>
    <p:sldId id="263" r:id="rId16"/>
    <p:sldId id="262" r:id="rId17"/>
    <p:sldId id="270" r:id="rId18"/>
    <p:sldId id="271" r:id="rId19"/>
    <p:sldId id="265" r:id="rId20"/>
    <p:sldId id="272" r:id="rId21"/>
    <p:sldId id="273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15.xml"/><Relationship Id="rId23" Type="http://schemas.openxmlformats.org/officeDocument/2006/relationships/slide" Target="slides/slide14.xml"/><Relationship Id="rId22" Type="http://schemas.openxmlformats.org/officeDocument/2006/relationships/slide" Target="slides/slide13.xml"/><Relationship Id="rId21" Type="http://schemas.openxmlformats.org/officeDocument/2006/relationships/slide" Target="slides/slide12.xml"/><Relationship Id="rId20" Type="http://schemas.openxmlformats.org/officeDocument/2006/relationships/slide" Target="slides/slide11.xml"/><Relationship Id="rId2" Type="http://schemas.openxmlformats.org/officeDocument/2006/relationships/theme" Target="theme/theme1.xml"/><Relationship Id="rId19" Type="http://schemas.openxmlformats.org/officeDocument/2006/relationships/slide" Target="slides/slide10.xml"/><Relationship Id="rId18" Type="http://schemas.openxmlformats.org/officeDocument/2006/relationships/slide" Target="slides/slide9.xml"/><Relationship Id="rId17" Type="http://schemas.openxmlformats.org/officeDocument/2006/relationships/slide" Target="slides/slide8.xml"/><Relationship Id="rId16" Type="http://schemas.openxmlformats.org/officeDocument/2006/relationships/slide" Target="slides/slide7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1" Type="http://schemas.openxmlformats.org/officeDocument/2006/relationships/slide" Target="slides/slide2.xml"/><Relationship Id="rId10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zh-CN" altLang="en-US" sz="120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altLang="zh-CN" sz="1200" strike="noStrike" noProof="1"/>
          </a:p>
        </p:txBody>
      </p:sp>
      <p:sp>
        <p:nvSpPr>
          <p:cNvPr id="3076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altLang="zh-CN" sz="120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2049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1" name="矩形 2050"/>
          <p:cNvSpPr/>
          <p:nvPr/>
        </p:nvSpPr>
        <p:spPr>
          <a:xfrm>
            <a:off x="0" y="1379538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2" name="矩形 2051"/>
          <p:cNvSpPr/>
          <p:nvPr/>
        </p:nvSpPr>
        <p:spPr>
          <a:xfrm>
            <a:off x="0" y="1484313"/>
            <a:ext cx="9144000" cy="252412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3" name="矩形 2052"/>
          <p:cNvSpPr/>
          <p:nvPr/>
        </p:nvSpPr>
        <p:spPr>
          <a:xfrm>
            <a:off x="0" y="1758950"/>
            <a:ext cx="9144000" cy="6985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4" name="矩形 2053"/>
          <p:cNvSpPr/>
          <p:nvPr/>
        </p:nvSpPr>
        <p:spPr>
          <a:xfrm flipH="1">
            <a:off x="393700" y="0"/>
            <a:ext cx="6985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533400" y="147955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056" name="标题 2055"/>
          <p:cNvSpPr>
            <a:spLocks noGrp="1"/>
          </p:cNvSpPr>
          <p:nvPr>
            <p:ph type="ctrTitle" sz="quarter"/>
          </p:nvPr>
        </p:nvSpPr>
        <p:spPr>
          <a:xfrm>
            <a:off x="903288" y="2130425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ctr">
              <a:defRPr kern="1200">
                <a:effectLst>
                  <a:outerShdw blurRad="38100" dist="38100" dir="2700000">
                    <a:srgbClr val="C0C0C0"/>
                  </a:outerShdw>
                </a:effectLst>
              </a:defRPr>
            </a:lvl1pPr>
          </a:lstStyle>
          <a:p>
            <a:pPr lvl="0"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57" name="副标题 2056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11271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58" name="日期占位符 2057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59" name="页脚占位符 205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2060" name="灯片编号占位符 205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>
              <a:buFont typeface="Times New Roman" panose="02020603050405020304" pitchFamily="18" charset="0"/>
            </a:pPr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en-US" altLang="zh-CN" strike="noStrike" noProof="1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18710" y="1555750"/>
            <a:ext cx="3920490" cy="44656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38950" y="198438"/>
            <a:ext cx="2000250" cy="5822950"/>
          </a:xfrm>
        </p:spPr>
        <p:txBody>
          <a:bodyPr vert="eaVert"/>
          <a:lstStyle/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98438"/>
            <a:ext cx="5884793" cy="582295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t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4" Type="http://schemas.openxmlformats.org/officeDocument/2006/relationships/theme" Target="../theme/theme3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4" Type="http://schemas.openxmlformats.org/officeDocument/2006/relationships/theme" Target="../theme/theme4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4" Type="http://schemas.openxmlformats.org/officeDocument/2006/relationships/theme" Target="../theme/theme5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4" Type="http://schemas.openxmlformats.org/officeDocument/2006/relationships/theme" Target="../theme/theme6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4" Type="http://schemas.openxmlformats.org/officeDocument/2006/relationships/theme" Target="../theme/theme7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4" Type="http://schemas.openxmlformats.org/officeDocument/2006/relationships/theme" Target="../theme/theme8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762000" cy="6858000"/>
          </a:xfrm>
          <a:prstGeom prst="rect">
            <a:avLst/>
          </a:prstGeom>
          <a:solidFill>
            <a:srgbClr val="074888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533400" y="0"/>
            <a:ext cx="252413" cy="6858000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0" y="6324600"/>
            <a:ext cx="762000" cy="252413"/>
          </a:xfrm>
          <a:prstGeom prst="rect">
            <a:avLst/>
          </a:prstGeom>
          <a:solidFill>
            <a:srgbClr val="0856A4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533400" y="6324600"/>
            <a:ext cx="252413" cy="2524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0" y="37957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标题 1030"/>
          <p:cNvSpPr>
            <a:spLocks noGrp="1"/>
          </p:cNvSpPr>
          <p:nvPr>
            <p:ph type="title"/>
          </p:nvPr>
        </p:nvSpPr>
        <p:spPr>
          <a:xfrm>
            <a:off x="838200" y="198438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>
            <a:spLocks noGrp="1"/>
          </p:cNvSpPr>
          <p:nvPr>
            <p:ph type="body"/>
          </p:nvPr>
        </p:nvSpPr>
        <p:spPr>
          <a:xfrm>
            <a:off x="838200" y="1555750"/>
            <a:ext cx="8001000" cy="44656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>
            <a:spLocks noGrp="1"/>
          </p:cNvSpPr>
          <p:nvPr>
            <p:ph type="dt" sz="half" idx="2"/>
          </p:nvPr>
        </p:nvSpPr>
        <p:spPr>
          <a:xfrm>
            <a:off x="854075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556000" y="6245225"/>
            <a:ext cx="2600325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686550" y="6237288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Times New Roman" panose="02020603050405020304" pitchFamily="18" charset="0"/>
              <a:defRPr sz="1400">
                <a:latin typeface="Times New Roman" panose="02020603050405020304" pitchFamily="18" charset="0"/>
                <a:ea typeface="PMingLiU" panose="02020500000000000000" pitchFamily="18" charset="-12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PMingLiU" panose="02020500000000000000" pitchFamily="18" charset="-120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random/>
  </p:transition>
  <p:hf sldNum="0" hdr="0" ftr="0" dt="0"/>
  <p:txStyles>
    <p:titleStyle>
      <a:lvl1pPr marL="0" lvl="0" indent="0" algn="l" defTabSz="914400" eaLnBrk="1" fontAlgn="t" latinLnBrk="0" hangingPunct="1">
        <a:lnSpc>
          <a:spcPts val="32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None/>
        <a:defRPr sz="4400" b="1" i="0" u="none" kern="1200" baseline="0">
          <a:solidFill>
            <a:srgbClr val="074888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accent1"/>
        </a:buClr>
        <a:buSzPct val="11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15000"/>
        <a:buFont typeface="Wingdings" panose="05000000000000000000" pitchFamily="2" charset="2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Pct val="130000"/>
        <a:buFont typeface="Wingdings" panose="05000000000000000000" pitchFamily="2" charset="2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25000"/>
        <a:buFont typeface="Wingdings" panose="05000000000000000000" pitchFamily="2" charset="2"/>
        <a:buBlip>
          <a:blip r:embed="rId12"/>
        </a:buBlip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7.xml"/><Relationship Id="rId1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4097"/>
          <p:cNvSpPr>
            <a:spLocks noGrp="1"/>
          </p:cNvSpPr>
          <p:nvPr>
            <p:ph type="ctrTitle" sz="quarter"/>
          </p:nvPr>
        </p:nvSpPr>
        <p:spPr/>
        <p:txBody>
          <a:bodyPr anchor="ctr"/>
          <a:lstStyle/>
          <a:p>
            <a:pPr defTabSz="914400">
              <a:lnSpc>
                <a:spcPct val="100000"/>
              </a:lnSpc>
              <a:buSzPct val="100000"/>
              <a:buNone/>
            </a:pPr>
            <a:br>
              <a:rPr lang="zh-CN" altLang="en-US" kern="1200" baseline="0" dirty="0">
                <a:latin typeface="Arial" panose="020B0604020202020204" pitchFamily="34" charset="0"/>
                <a:ea typeface="楷体_GB2312" pitchFamily="49" charset="-122"/>
                <a:cs typeface="+mj-cs"/>
              </a:rPr>
            </a:br>
            <a:r>
              <a:rPr lang="zh-CN" altLang="en-US" kern="1200" baseline="0" dirty="0">
                <a:latin typeface="Arial" panose="020B0604020202020204" pitchFamily="34" charset="0"/>
                <a:ea typeface="楷体_GB2312" pitchFamily="49" charset="-122"/>
                <a:cs typeface="+mj-cs"/>
              </a:rPr>
              <a:t>创艺节竞赛项目解读</a:t>
            </a:r>
            <a:endParaRPr lang="zh-CN" altLang="en-US" kern="1200" baseline="0" dirty="0">
              <a:latin typeface="Arial" panose="020B0604020202020204" pitchFamily="34" charset="0"/>
              <a:ea typeface="楷体_GB2312" pitchFamily="49" charset="-122"/>
              <a:cs typeface="+mj-cs"/>
            </a:endParaRPr>
          </a:p>
        </p:txBody>
      </p:sp>
      <p:sp>
        <p:nvSpPr>
          <p:cNvPr id="2" name="副标题 4098"/>
          <p:cNvSpPr>
            <a:spLocks noGrp="1"/>
          </p:cNvSpPr>
          <p:nvPr>
            <p:ph type="subTitle" sz="quarter" idx="1"/>
          </p:nvPr>
        </p:nvSpPr>
        <p:spPr>
          <a:xfrm>
            <a:off x="1619250" y="3886200"/>
            <a:ext cx="6400800" cy="2482850"/>
          </a:xfrm>
        </p:spPr>
        <p:txBody>
          <a:bodyPr anchor="ctr"/>
          <a:lstStyle/>
          <a:p>
            <a:pPr defTabSz="914400">
              <a:buSzPct val="110000"/>
              <a:buNone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lang="zh-CN" altLang="en-US" sz="2000" b="1" dirty="0">
                <a:latin typeface="Arial" panose="020B0604020202020204" pitchFamily="34" charset="0"/>
                <a:ea typeface="楷体_GB2312" pitchFamily="49" charset="-122"/>
                <a:cs typeface="+mj-cs"/>
                <a:sym typeface="+mn-ea"/>
              </a:rPr>
              <a:t>崂山区第二实验小学</a:t>
            </a:r>
            <a:r>
              <a:rPr lang="en-US" altLang="zh-CN" sz="2000" b="1" kern="1200" baseline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——</a:t>
            </a:r>
            <a:r>
              <a:rPr lang="zh-CN" altLang="en-US" sz="2000" b="1" kern="1200" baseline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科创发展中心  </a:t>
            </a:r>
            <a:endParaRPr lang="zh-CN" altLang="en-US" sz="2000" b="1" kern="1200" baseline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defTabSz="914400">
              <a:buSzPct val="110000"/>
              <a:buNone/>
            </a:pPr>
            <a:endParaRPr lang="zh-CN" altLang="en-US" sz="2000" b="1" kern="1200" baseline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defTabSz="914400">
              <a:buSzPct val="110000"/>
              <a:buNone/>
            </a:pPr>
            <a:endParaRPr lang="zh-CN" altLang="en-US" sz="2000" b="1" kern="1200" baseline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defTabSz="914400">
              <a:buSzPct val="110000"/>
              <a:buNone/>
            </a:pPr>
            <a:r>
              <a:rPr lang="zh-CN" altLang="en-US" sz="2000" b="1" kern="1200" baseline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注：本次解读是结合第二届创艺节方案中的规则，进行解读，如有不明之处，以</a:t>
            </a:r>
            <a:r>
              <a:rPr lang="zh-CN" altLang="en-US" sz="2000" b="1" dirty="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创艺节方案中的规则为主</a:t>
            </a:r>
            <a:r>
              <a:rPr lang="zh-CN" altLang="en-US" sz="2000" b="1" kern="1200" baseline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。</a:t>
            </a:r>
            <a:endParaRPr lang="zh-CN" altLang="en-US" sz="2000" b="1" kern="1200" baseline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7169"/>
          <p:cNvSpPr/>
          <p:nvPr/>
        </p:nvSpPr>
        <p:spPr>
          <a:xfrm>
            <a:off x="893445" y="971233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l" defTabSz="914400" eaLnBrk="1" fontAlgn="t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4400" b="1" i="0" u="none" kern="1200" baseline="0">
                <a:solidFill>
                  <a:srgbClr val="07488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>
                <a:sym typeface="+mn-ea"/>
              </a:rPr>
              <a:t>竖立的伞骨架解读</a:t>
            </a:r>
            <a:endParaRPr lang="zh-CN" altLang="en-US"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/>
          </a:p>
        </p:txBody>
      </p:sp>
      <p:pic>
        <p:nvPicPr>
          <p:cNvPr id="1073743976" name="图片 107374397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2115" y="2200910"/>
            <a:ext cx="7372350" cy="32207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11265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zh-CN" altLang="en-US"/>
              <a:t>注意以下事项：</a:t>
            </a:r>
            <a:endParaRPr lang="zh-CN" altLang="en-US"/>
          </a:p>
        </p:txBody>
      </p:sp>
      <p:sp>
        <p:nvSpPr>
          <p:cNvPr id="11266" name="文本占位符 11266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altLang="zh-CN"/>
              <a:t>1</a:t>
            </a:r>
            <a:r>
              <a:rPr lang="zh-CN" altLang="en-US"/>
              <a:t>、一张</a:t>
            </a:r>
            <a:r>
              <a:rPr lang="en-US" altLang="zh-CN"/>
              <a:t>A4</a:t>
            </a:r>
            <a:r>
              <a:rPr lang="zh-CN" altLang="en-US"/>
              <a:t>纸，可以用剪刀和刀子，但不准用任何胶类及辅助工具进行制作，制作形状不做要求，只要符合规定就可参赛。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2</a:t>
            </a:r>
            <a:r>
              <a:rPr lang="zh-CN" altLang="en-US"/>
              <a:t>、制作出的伞必须符合尺寸及规定，规则已很详细。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3</a:t>
            </a:r>
            <a:r>
              <a:rPr lang="zh-CN" altLang="en-US"/>
              <a:t>、制作完成后必须能站立在桌面上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4</a:t>
            </a:r>
            <a:r>
              <a:rPr lang="zh-CN" altLang="en-US"/>
              <a:t>、测量伞面的最短直径（伞骨之间）为比赛最终成绩。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5</a:t>
            </a:r>
            <a:r>
              <a:rPr lang="zh-CN" altLang="en-US"/>
              <a:t>、本项目比赛需要现场制作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7169"/>
          <p:cNvSpPr/>
          <p:nvPr/>
        </p:nvSpPr>
        <p:spPr>
          <a:xfrm>
            <a:off x="893445" y="971233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l" defTabSz="914400" eaLnBrk="1" fontAlgn="t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4400" b="1" i="0" u="none" kern="1200" baseline="0">
                <a:solidFill>
                  <a:srgbClr val="07488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>
                <a:sym typeface="+mn-ea"/>
              </a:rPr>
              <a:t>紧急返回解读</a:t>
            </a:r>
            <a:endParaRPr lang="zh-CN" altLang="en-US"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0530" y="1604645"/>
            <a:ext cx="5716905" cy="383730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11265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zh-CN" altLang="en-US"/>
              <a:t>注意以下事项：</a:t>
            </a:r>
            <a:endParaRPr lang="zh-CN" altLang="en-US"/>
          </a:p>
        </p:txBody>
      </p:sp>
      <p:sp>
        <p:nvSpPr>
          <p:cNvPr id="11266" name="文本占位符 11266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altLang="zh-CN"/>
              <a:t>1</a:t>
            </a:r>
            <a:r>
              <a:rPr lang="zh-CN" altLang="en-US"/>
              <a:t>、一张</a:t>
            </a:r>
            <a:r>
              <a:rPr lang="en-US" altLang="zh-CN"/>
              <a:t>A4</a:t>
            </a:r>
            <a:r>
              <a:rPr lang="zh-CN" altLang="en-US"/>
              <a:t>纸制作，制作的形状不做要求，要符合要就即可参赛。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2</a:t>
            </a:r>
            <a:r>
              <a:rPr lang="zh-CN" altLang="en-US"/>
              <a:t>、制作出的飞机必须符合尺寸及规定，规则已很详细。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3</a:t>
            </a:r>
            <a:r>
              <a:rPr lang="zh-CN" altLang="en-US"/>
              <a:t>、纸飞机必须扔出一米以上的距离返回，返回从</a:t>
            </a:r>
            <a:r>
              <a:rPr lang="en-US" altLang="zh-CN"/>
              <a:t>1</a:t>
            </a:r>
            <a:r>
              <a:rPr lang="zh-CN" altLang="en-US"/>
              <a:t>米折返线开始计算成绩。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、折返后，超越折返线</a:t>
            </a:r>
            <a:r>
              <a:rPr lang="en-US" altLang="zh-CN">
                <a:sym typeface="+mn-ea"/>
              </a:rPr>
              <a:t>5m</a:t>
            </a:r>
            <a:r>
              <a:rPr lang="zh-CN" altLang="en-US">
                <a:sym typeface="+mn-ea"/>
              </a:rPr>
              <a:t>宽度，成绩无效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5</a:t>
            </a:r>
            <a:r>
              <a:rPr lang="zh-CN" altLang="en-US">
                <a:sym typeface="+mn-ea"/>
              </a:rPr>
              <a:t>、本项目比赛需要现场制作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7169"/>
          <p:cNvSpPr/>
          <p:nvPr/>
        </p:nvSpPr>
        <p:spPr>
          <a:xfrm>
            <a:off x="893445" y="971233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l" defTabSz="914400" eaLnBrk="1" fontAlgn="t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4400" b="1" i="0" u="none" kern="1200" baseline="0">
                <a:solidFill>
                  <a:srgbClr val="07488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>
                <a:sym typeface="+mn-ea"/>
              </a:rPr>
              <a:t>比比谁高解读</a:t>
            </a:r>
            <a:endParaRPr lang="zh-CN" altLang="en-US"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778000" y="1495425"/>
            <a:ext cx="5819775" cy="38671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087245" y="5695315"/>
            <a:ext cx="63734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图片非比赛图片，仅供参考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11265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zh-CN" altLang="en-US"/>
              <a:t>注意以下事项：</a:t>
            </a:r>
            <a:endParaRPr lang="zh-CN" altLang="en-US"/>
          </a:p>
        </p:txBody>
      </p:sp>
      <p:sp>
        <p:nvSpPr>
          <p:cNvPr id="11266" name="文本占位符 11266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altLang="zh-CN"/>
              <a:t>1</a:t>
            </a:r>
            <a:r>
              <a:rPr lang="zh-CN" altLang="en-US"/>
              <a:t>、一张</a:t>
            </a:r>
            <a:r>
              <a:rPr lang="en-US" altLang="zh-CN"/>
              <a:t>A4</a:t>
            </a:r>
            <a:r>
              <a:rPr lang="zh-CN" altLang="en-US"/>
              <a:t>纸制作，不能用胶类，只可以剪或折，现场制作。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2</a:t>
            </a:r>
            <a:r>
              <a:rPr lang="zh-CN" altLang="en-US"/>
              <a:t>、纸楼必须坚持</a:t>
            </a:r>
            <a:r>
              <a:rPr lang="en-US" altLang="zh-CN"/>
              <a:t>10</a:t>
            </a:r>
            <a:r>
              <a:rPr lang="zh-CN" altLang="en-US"/>
              <a:t>秒以上不倒，才能测量。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3</a:t>
            </a:r>
            <a:r>
              <a:rPr lang="zh-CN" altLang="en-US"/>
              <a:t>、纸楼变形歪倒后，不能接触地面，接触地面成绩为</a:t>
            </a:r>
            <a:r>
              <a:rPr lang="en-US" altLang="zh-CN"/>
              <a:t>0</a:t>
            </a:r>
            <a:r>
              <a:rPr lang="zh-CN" altLang="en-US"/>
              <a:t>。如果纸楼变形歪倒，只测量纸楼最高处与地面垂直距离。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4</a:t>
            </a:r>
            <a:r>
              <a:rPr lang="zh-CN" altLang="en-US"/>
              <a:t>、</a:t>
            </a:r>
            <a:r>
              <a:rPr lang="zh-CN" altLang="en-US">
                <a:sym typeface="+mn-ea"/>
              </a:rPr>
              <a:t>本项目比赛需要现场制作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标题 512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zh-CN" altLang="en-US"/>
              <a:t>项目解读列表</a:t>
            </a:r>
            <a:endParaRPr lang="zh-CN" altLang="en-US"/>
          </a:p>
        </p:txBody>
      </p:sp>
      <p:sp>
        <p:nvSpPr>
          <p:cNvPr id="5122" name="文本占位符 512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zh-CN" altLang="en-US"/>
              <a:t>折返橡筋动力车解读</a:t>
            </a:r>
            <a:endParaRPr lang="zh-CN" altLang="en-US"/>
          </a:p>
          <a:p>
            <a:r>
              <a:rPr lang="zh-CN" altLang="en-US">
                <a:sym typeface="+mn-ea"/>
              </a:rPr>
              <a:t>电动直线车三项全能解读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竖立的伞骨架解读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紧急返回解读</a:t>
            </a:r>
            <a:endParaRPr lang="zh-CN" altLang="en-US">
              <a:sym typeface="+mn-ea"/>
            </a:endParaRPr>
          </a:p>
          <a:p>
            <a:r>
              <a:rPr lang="zh-CN" altLang="en-US"/>
              <a:t>比比谁高解读</a:t>
            </a:r>
            <a:endParaRPr lang="zh-CN" altLang="en-US"/>
          </a:p>
          <a:p>
            <a:endParaRPr lang="zh-CN" altLang="en-US"/>
          </a:p>
          <a:p>
            <a:pPr marL="0" indent="0">
              <a:buNone/>
            </a:pPr>
            <a:endParaRPr lang="zh-CN" altLang="zh-CN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标题 512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zh-CN" altLang="en-US"/>
              <a:t>项目报名项目解读</a:t>
            </a:r>
            <a:endParaRPr lang="zh-CN" altLang="en-US"/>
          </a:p>
        </p:txBody>
      </p:sp>
      <p:sp>
        <p:nvSpPr>
          <p:cNvPr id="5122" name="文本占位符 5122"/>
          <p:cNvSpPr>
            <a:spLocks noGrp="1"/>
          </p:cNvSpPr>
          <p:nvPr>
            <p:ph idx="1"/>
          </p:nvPr>
        </p:nvSpPr>
        <p:spPr>
          <a:xfrm>
            <a:off x="838200" y="1555750"/>
            <a:ext cx="8001000" cy="4918075"/>
          </a:xfrm>
        </p:spPr>
        <p:txBody>
          <a:bodyPr anchor="t"/>
          <a:lstStyle/>
          <a:p>
            <a:pPr marL="0" indent="0">
              <a:buNone/>
            </a:pPr>
            <a:r>
              <a:rPr lang="zh-CN" altLang="zh-CN" sz="3600">
                <a:solidFill>
                  <a:schemeClr val="tx1"/>
                </a:solidFill>
                <a:sym typeface="+mn-ea"/>
              </a:rPr>
              <a:t>一、二年级：只参与橡皮筋动力车、紧急返回、比比谁高、航天服装秀</a:t>
            </a:r>
            <a:endParaRPr lang="zh-CN" altLang="zh-CN" sz="3600">
              <a:solidFill>
                <a:schemeClr val="tx1"/>
              </a:solidFill>
              <a:sym typeface="+mn-ea"/>
            </a:endParaRPr>
          </a:p>
          <a:p>
            <a:pPr marL="0" indent="0">
              <a:buNone/>
            </a:pPr>
            <a:endParaRPr lang="zh-CN" altLang="zh-CN" sz="3600">
              <a:solidFill>
                <a:schemeClr val="tx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zh-CN" sz="3600">
                <a:solidFill>
                  <a:schemeClr val="tx1"/>
                </a:solidFill>
                <a:sym typeface="+mn-ea"/>
              </a:rPr>
              <a:t>三、四、五年级：只参与橡皮筋动力车、电动直线车三项全能、竖立伞骨架、紧急返回、机器人挑战赛</a:t>
            </a:r>
            <a:endParaRPr lang="zh-CN" altLang="zh-CN" sz="3600">
              <a:solidFill>
                <a:schemeClr val="tx1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zh-CN" sz="2000" b="1">
                <a:solidFill>
                  <a:srgbClr val="FF0000"/>
                </a:solidFill>
                <a:sym typeface="+mn-ea"/>
              </a:rPr>
              <a:t>注：</a:t>
            </a:r>
            <a:endParaRPr lang="zh-CN" altLang="zh-CN" sz="2000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1</a:t>
            </a:r>
            <a:r>
              <a:rPr lang="zh-CN" altLang="en-US" sz="2000" b="1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zh-CN" sz="2000">
                <a:solidFill>
                  <a:srgbClr val="FF0000"/>
                </a:solidFill>
                <a:sym typeface="+mn-ea"/>
              </a:rPr>
              <a:t>每个项目有最多报名限制，如果班级参与某项比较集中，可适当放宽报名名额。</a:t>
            </a:r>
            <a:endParaRPr lang="zh-CN" altLang="zh-CN" sz="2000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sz="1800" b="1">
                <a:solidFill>
                  <a:schemeClr val="accent2"/>
                </a:solidFill>
                <a:sym typeface="+mn-ea"/>
              </a:rPr>
              <a:t>2</a:t>
            </a:r>
            <a:r>
              <a:rPr lang="zh-CN" altLang="en-US" sz="1800" b="1">
                <a:solidFill>
                  <a:schemeClr val="accent2"/>
                </a:solidFill>
                <a:sym typeface="+mn-ea"/>
              </a:rPr>
              <a:t>、</a:t>
            </a:r>
            <a:r>
              <a:rPr lang="zh-CN" altLang="zh-CN" sz="1800" b="1">
                <a:solidFill>
                  <a:schemeClr val="accent2"/>
                </a:solidFill>
                <a:sym typeface="+mn-ea"/>
              </a:rPr>
              <a:t>如学校某个项目报名人数过多，学校会安排进行预赛。如报名人数不多，决赛时间统一都在创艺节当天进行。创艺节大体时间为</a:t>
            </a:r>
            <a:r>
              <a:rPr lang="en-US" altLang="zh-CN" sz="1800" b="1">
                <a:solidFill>
                  <a:schemeClr val="accent2"/>
                </a:solidFill>
                <a:sym typeface="+mn-ea"/>
              </a:rPr>
              <a:t>11</a:t>
            </a:r>
            <a:r>
              <a:rPr lang="zh-CN" altLang="en-US" sz="1800" b="1">
                <a:solidFill>
                  <a:schemeClr val="accent2"/>
                </a:solidFill>
                <a:sym typeface="+mn-ea"/>
              </a:rPr>
              <a:t>月底的周末。</a:t>
            </a:r>
            <a:endParaRPr lang="zh-CN" altLang="en-US" sz="1800" b="1">
              <a:solidFill>
                <a:schemeClr val="accent2"/>
              </a:solidFill>
              <a:sym typeface="+mn-ea"/>
            </a:endParaRPr>
          </a:p>
          <a:p>
            <a:pPr marL="0" indent="0">
              <a:buNone/>
            </a:pPr>
            <a:endParaRPr lang="zh-CN" altLang="zh-CN" sz="1800">
              <a:solidFill>
                <a:schemeClr val="accent2"/>
              </a:solidFill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7169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zh-CN" altLang="en-US">
                <a:sym typeface="+mn-ea"/>
              </a:rPr>
              <a:t>折返橡筋动力车解读</a:t>
            </a:r>
            <a:endParaRPr lang="zh-CN" altLang="en-US"/>
          </a:p>
        </p:txBody>
      </p:sp>
      <p:sp>
        <p:nvSpPr>
          <p:cNvPr id="7170" name="文本占位符 7170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altLang="zh-CN"/>
              <a:t>1</a:t>
            </a:r>
            <a:r>
              <a:rPr lang="zh-CN" altLang="zh-CN"/>
              <a:t>、根据要求制作一个</a:t>
            </a:r>
            <a:r>
              <a:rPr lang="en-US" altLang="zh-CN"/>
              <a:t>20*20*25</a:t>
            </a:r>
            <a:r>
              <a:rPr lang="zh-CN" altLang="en-US"/>
              <a:t>（</a:t>
            </a:r>
            <a:r>
              <a:rPr lang="en-US" altLang="zh-CN"/>
              <a:t>cm</a:t>
            </a:r>
            <a:r>
              <a:rPr lang="zh-CN" altLang="en-US"/>
              <a:t>）以内的小车，材料不限。如图：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车子呈现方式不限，上图仅供参考</a:t>
            </a:r>
            <a:endParaRPr lang="zh-CN" altLang="en-US" b="1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rcRect l="1422" t="19707" r="-1188" b="22097"/>
          <a:stretch>
            <a:fillRect/>
          </a:stretch>
        </p:blipFill>
        <p:spPr>
          <a:xfrm>
            <a:off x="1236980" y="2719705"/>
            <a:ext cx="4320540" cy="252031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本占位符 7170"/>
          <p:cNvSpPr>
            <a:spLocks noGrp="1"/>
          </p:cNvSpPr>
          <p:nvPr>
            <p:ph idx="1"/>
          </p:nvPr>
        </p:nvSpPr>
        <p:spPr>
          <a:xfrm>
            <a:off x="888365" y="701675"/>
            <a:ext cx="8001000" cy="4465638"/>
          </a:xfrm>
        </p:spPr>
        <p:txBody>
          <a:bodyPr anchor="t"/>
          <a:lstStyle/>
          <a:p>
            <a:pPr marL="0" indent="0">
              <a:buNone/>
            </a:pPr>
            <a:r>
              <a:rPr lang="en-US" altLang="zh-CN"/>
              <a:t>2</a:t>
            </a:r>
            <a:r>
              <a:rPr lang="zh-CN" altLang="zh-CN"/>
              <a:t>、根据比赛线路图，通过施加橡筋旋转的圈数、车轮角度等各因素调试车辆，完成规则要求。如图：</a:t>
            </a:r>
            <a:endParaRPr lang="zh-CN" altLang="zh-CN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从左边红线出发，首先车头必须越过右侧折返线，才能往反方向行驶，最终计算折返后的距离。（左侧红线到右侧红线距离为）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2955" y="2214245"/>
            <a:ext cx="5038090" cy="242887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7169"/>
          <p:cNvSpPr/>
          <p:nvPr/>
        </p:nvSpPr>
        <p:spPr>
          <a:xfrm>
            <a:off x="893445" y="971233"/>
            <a:ext cx="8001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l" defTabSz="914400" eaLnBrk="1" fontAlgn="t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4400" b="1" i="0" u="none" kern="1200" baseline="0">
                <a:solidFill>
                  <a:srgbClr val="07488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>
                <a:sym typeface="+mn-ea"/>
              </a:rPr>
              <a:t>电动直线三项全能车解读</a:t>
            </a:r>
            <a:endParaRPr lang="zh-CN" altLang="en-US">
              <a:sym typeface="+mn-ea"/>
            </a:endParaRPr>
          </a:p>
          <a:p>
            <a:pPr>
              <a:lnSpc>
                <a:spcPct val="100000"/>
              </a:lnSpc>
            </a:pPr>
            <a:r>
              <a:rPr lang="zh-CN" altLang="en-US" sz="2400">
                <a:solidFill>
                  <a:srgbClr val="FF0000"/>
                </a:solidFill>
                <a:sym typeface="+mn-ea"/>
              </a:rPr>
              <a:t>竞赛分为团体和个人赛</a:t>
            </a: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>
              <a:lnSpc>
                <a:spcPct val="100000"/>
              </a:lnSpc>
            </a:pP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0760" y="2114550"/>
            <a:ext cx="7143115" cy="413321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11265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>
              <a:lnSpc>
                <a:spcPct val="100000"/>
              </a:lnSpc>
            </a:pPr>
            <a:r>
              <a:rPr lang="en-US" altLang="zh-CN"/>
              <a:t>  </a:t>
            </a:r>
            <a:endParaRPr lang="en-US" altLang="zh-CN"/>
          </a:p>
        </p:txBody>
      </p:sp>
      <p:pic>
        <p:nvPicPr>
          <p:cNvPr id="2" name="内容占位符 1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6080" y="85725"/>
            <a:ext cx="4999990" cy="284035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t="-778"/>
          <a:stretch>
            <a:fillRect/>
          </a:stretch>
        </p:blipFill>
        <p:spPr>
          <a:xfrm>
            <a:off x="4188460" y="2809240"/>
            <a:ext cx="4651375" cy="420687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715000" y="763270"/>
            <a:ext cx="22415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比赛视图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标题 10241"/>
          <p:cNvSpPr>
            <a:spLocks noGrp="1"/>
          </p:cNvSpPr>
          <p:nvPr>
            <p:ph type="title"/>
          </p:nvPr>
        </p:nvSpPr>
        <p:spPr>
          <a:xfrm>
            <a:off x="891540" y="530225"/>
            <a:ext cx="7752080" cy="6254750"/>
          </a:xfr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altLang="zh-CN" sz="4000"/>
              <a:t>1</a:t>
            </a:r>
            <a:r>
              <a:rPr lang="zh-CN" altLang="en-US" sz="4000"/>
              <a:t>、器材必须统一为中天幻影</a:t>
            </a:r>
            <a:r>
              <a:rPr lang="en-US" altLang="zh-CN" sz="4000"/>
              <a:t>F1</a:t>
            </a:r>
            <a:br>
              <a:rPr lang="en-US" altLang="zh-CN" sz="4000"/>
            </a:br>
            <a:r>
              <a:rPr lang="en-US" altLang="zh-CN" sz="4000"/>
              <a:t>2</a:t>
            </a:r>
            <a:r>
              <a:rPr lang="zh-CN" altLang="en-US" sz="4000"/>
              <a:t>、（</a:t>
            </a:r>
            <a:r>
              <a:rPr lang="en-US" altLang="zh-CN" sz="4000"/>
              <a:t>3-5</a:t>
            </a:r>
            <a:r>
              <a:rPr lang="zh-CN" altLang="en-US" sz="4000"/>
              <a:t>年级）团体赛需要每班派出三名同学参与比赛，并把车辆模型提前制作好进行比赛。三辆车模必须分别是齿轮、皮带、风力三种不同动力进行比赛。</a:t>
            </a:r>
            <a:br>
              <a:rPr lang="zh-CN" altLang="en-US" sz="4000"/>
            </a:br>
            <a:r>
              <a:rPr lang="en-US" altLang="zh-CN" sz="4000"/>
              <a:t>3</a:t>
            </a:r>
            <a:r>
              <a:rPr lang="zh-CN" altLang="en-US" sz="4000"/>
              <a:t>、团体赛的成绩也纳入个人成绩。</a:t>
            </a:r>
            <a:br>
              <a:rPr lang="zh-CN" altLang="en-US" sz="4000"/>
            </a:br>
            <a:r>
              <a:rPr lang="zh-CN" altLang="en-US" sz="4000"/>
              <a:t>（本次个人赛现场制作取消）</a:t>
            </a:r>
            <a:br>
              <a:rPr lang="zh-CN" altLang="en-US" sz="4000"/>
            </a:br>
            <a:br>
              <a:rPr lang="zh-CN" altLang="en-US"/>
            </a:br>
            <a:endParaRPr lang="zh-CN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63600" y="4013518"/>
            <a:ext cx="8001000" cy="1143000"/>
          </a:xfrm>
        </p:spPr>
        <p:txBody>
          <a:bodyPr/>
          <a:lstStyle/>
          <a:p>
            <a:r>
              <a:rPr lang="zh-CN" altLang="en-US"/>
              <a:t>器材实图：</a:t>
            </a: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 sz="3200"/>
            </a:br>
            <a:r>
              <a:rPr lang="zh-CN" altLang="en-US" sz="3200"/>
              <a:t>器材购买方式：</a:t>
            </a:r>
            <a:br>
              <a:rPr lang="zh-CN" altLang="en-US" sz="3200"/>
            </a:br>
            <a:r>
              <a:rPr lang="en-US" altLang="zh-CN" sz="1800">
                <a:solidFill>
                  <a:schemeClr val="tx1"/>
                </a:solidFill>
              </a:rPr>
              <a:t>1</a:t>
            </a:r>
            <a:r>
              <a:rPr lang="zh-CN" altLang="en-US" sz="1800">
                <a:solidFill>
                  <a:schemeClr val="tx1"/>
                </a:solidFill>
              </a:rPr>
              <a:t>、可网络搜索：中天幻影</a:t>
            </a:r>
            <a:r>
              <a:rPr lang="en-US" altLang="zh-CN" sz="1800">
                <a:solidFill>
                  <a:schemeClr val="tx1"/>
                </a:solidFill>
              </a:rPr>
              <a:t>f1</a:t>
            </a:r>
            <a:r>
              <a:rPr lang="zh-CN" altLang="en-US" sz="1800">
                <a:solidFill>
                  <a:schemeClr val="tx1"/>
                </a:solidFill>
              </a:rPr>
              <a:t>进行购买</a:t>
            </a:r>
            <a:br>
              <a:rPr lang="zh-CN" altLang="en-US" sz="1800">
                <a:solidFill>
                  <a:schemeClr val="tx1"/>
                </a:solidFill>
              </a:rPr>
            </a:br>
            <a:r>
              <a:rPr lang="en-US" altLang="zh-CN" sz="1800">
                <a:solidFill>
                  <a:schemeClr val="tx1"/>
                </a:solidFill>
              </a:rPr>
              <a:t>2</a:t>
            </a:r>
            <a:r>
              <a:rPr lang="zh-CN" altLang="en-US" sz="1800">
                <a:solidFill>
                  <a:schemeClr val="tx1"/>
                </a:solidFill>
              </a:rPr>
              <a:t>、学校也可通过市科协帮助代购，价格是每辆</a:t>
            </a:r>
            <a:r>
              <a:rPr lang="en-US" altLang="zh-CN" sz="1800">
                <a:solidFill>
                  <a:schemeClr val="tx1"/>
                </a:solidFill>
              </a:rPr>
              <a:t>45</a:t>
            </a:r>
            <a:r>
              <a:rPr lang="zh-CN" altLang="en-US" sz="1800">
                <a:solidFill>
                  <a:schemeClr val="tx1"/>
                </a:solidFill>
              </a:rPr>
              <a:t>元，自愿购买。</a:t>
            </a:r>
            <a:r>
              <a:rPr lang="en-US" altLang="zh-CN" sz="1800">
                <a:solidFill>
                  <a:schemeClr val="tx1"/>
                </a:solidFill>
              </a:rPr>
              <a:t>11</a:t>
            </a:r>
            <a:r>
              <a:rPr lang="zh-CN" altLang="en-US" sz="1800">
                <a:solidFill>
                  <a:schemeClr val="tx1"/>
                </a:solidFill>
              </a:rPr>
              <a:t>月</a:t>
            </a:r>
            <a:r>
              <a:rPr lang="en-US" altLang="zh-CN" sz="1800">
                <a:solidFill>
                  <a:schemeClr val="tx1"/>
                </a:solidFill>
              </a:rPr>
              <a:t>10</a:t>
            </a:r>
            <a:r>
              <a:rPr lang="zh-CN" altLang="en-US" sz="1800">
                <a:solidFill>
                  <a:schemeClr val="tx1"/>
                </a:solidFill>
              </a:rPr>
              <a:t>日之前，每班家委会统计出全班的数量及钱款，通过微信报给科创发展中心王老师处。微信号：</a:t>
            </a:r>
            <a:r>
              <a:rPr lang="en-US" altLang="zh-CN" sz="1800">
                <a:solidFill>
                  <a:schemeClr val="tx1"/>
                </a:solidFill>
              </a:rPr>
              <a:t>qdsf001</a:t>
            </a:r>
            <a:r>
              <a:rPr lang="zh-CN" altLang="en-US" sz="1800">
                <a:solidFill>
                  <a:schemeClr val="tx1"/>
                </a:solidFill>
              </a:rPr>
              <a:t>添加请备注：某班车模购买。</a:t>
            </a: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5235" y="1316355"/>
            <a:ext cx="1894840" cy="197421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130" y="1106805"/>
            <a:ext cx="1788160" cy="2392680"/>
          </a:xfrm>
          <a:prstGeom prst="rect">
            <a:avLst/>
          </a:prstGeom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7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8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9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0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1_通用_汇报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1183</Words>
  <Application>WPS 演示</Application>
  <PresentationFormat>全屏显示(4:3)</PresentationFormat>
  <Paragraphs>98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8</vt:i4>
      </vt:variant>
      <vt:variant>
        <vt:lpstr>幻灯片标题</vt:lpstr>
      </vt:variant>
      <vt:variant>
        <vt:i4>15</vt:i4>
      </vt:variant>
    </vt:vector>
  </HeadingPairs>
  <TitlesOfParts>
    <vt:vector size="33" baseType="lpstr">
      <vt:lpstr>Arial</vt:lpstr>
      <vt:lpstr>宋体</vt:lpstr>
      <vt:lpstr>Wingdings</vt:lpstr>
      <vt:lpstr>Times New Roman</vt:lpstr>
      <vt:lpstr>PMingLiU</vt:lpstr>
      <vt:lpstr>楷体_GB2312</vt:lpstr>
      <vt:lpstr>新宋体</vt:lpstr>
      <vt:lpstr>微软雅黑</vt:lpstr>
      <vt:lpstr>Arial Unicode MS</vt:lpstr>
      <vt:lpstr>Calibri</vt:lpstr>
      <vt:lpstr>通用_汇报</vt:lpstr>
      <vt:lpstr>1_通用_汇报</vt:lpstr>
      <vt:lpstr>6_通用_汇报</vt:lpstr>
      <vt:lpstr>7_通用_汇报</vt:lpstr>
      <vt:lpstr>8_通用_汇报</vt:lpstr>
      <vt:lpstr>9_通用_汇报</vt:lpstr>
      <vt:lpstr>10_通用_汇报</vt:lpstr>
      <vt:lpstr>11_通用_汇报</vt:lpstr>
      <vt:lpstr> 创艺节竞赛项目解读</vt:lpstr>
      <vt:lpstr>项目解读列表</vt:lpstr>
      <vt:lpstr>项目报名项目解读</vt:lpstr>
      <vt:lpstr>折返橡筋动力车解读</vt:lpstr>
      <vt:lpstr>PowerPoint 演示文稿</vt:lpstr>
      <vt:lpstr>PowerPoint 演示文稿</vt:lpstr>
      <vt:lpstr>  </vt:lpstr>
      <vt:lpstr>1、器材必须统一为中天幻影F1 2、（3-5年级）团体赛需要每班派出三名同学参与比赛，并把车辆模型提前制作好进行比赛。三辆车模必须分别是齿轮、皮带、风力三种不同动力进行比赛。 3、团体赛的成绩也纳入个人成绩。 （本次个人赛现场制作取消）  </vt:lpstr>
      <vt:lpstr>器材实图：           器材购买方式： 1、可网络搜索：中天幻影f1进行购买 2、学校也可通过市科协帮助代购，价格是每辆45元，自愿购买。11月10日之前，每班家委会统计出全班的数量及钱款，通过微信报给科创发展中心王老师处。微信号：qdsf001添加请备注：某班车模购买。     </vt:lpstr>
      <vt:lpstr>PowerPoint 演示文稿</vt:lpstr>
      <vt:lpstr>注意以下事项：</vt:lpstr>
      <vt:lpstr>PowerPoint 演示文稿</vt:lpstr>
      <vt:lpstr>注意以下事项：</vt:lpstr>
      <vt:lpstr>PowerPoint 演示文稿</vt:lpstr>
      <vt:lpstr>注意以下事项：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培训主题内容</dc:title>
  <dc:creator>Administrator</dc:creator>
  <cp:lastModifiedBy>文武双全</cp:lastModifiedBy>
  <cp:revision>10</cp:revision>
  <dcterms:created xsi:type="dcterms:W3CDTF">2009-03-03T10:06:00Z</dcterms:created>
  <dcterms:modified xsi:type="dcterms:W3CDTF">2019-11-07T08:47:26Z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  <property fmtid="{D5CDD505-2E9C-101B-9397-08002B2CF9AE}" pid="3" name="NXPowerLiteLastOptimized">
    <vt:lpwstr>521143</vt:lpwstr>
  </property>
  <property fmtid="{D5CDD505-2E9C-101B-9397-08002B2CF9AE}" pid="4" name="NXPowerLiteSettings">
    <vt:lpwstr>C700052003A000</vt:lpwstr>
  </property>
  <property fmtid="{D5CDD505-2E9C-101B-9397-08002B2CF9AE}" pid="5" name="NXPowerLiteVersion">
    <vt:lpwstr>D8.0.2</vt:lpwstr>
  </property>
</Properties>
</file>